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86504-A5F1-4224-8B56-B73EF8E83DF6}" v="12" dt="2023-10-02T21:56:13.894"/>
    <p1510:client id="{C7703229-16D9-4154-94AF-19287E756BFD}" v="145" dt="2023-10-02T21:48:04.762"/>
    <p1510:client id="{FF91837B-5F19-4D8F-9929-B88613BC13BD}" v="109" dt="2023-10-02T21:35:06.02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6836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Zadar, listopad 2023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Zadar, listopad 2023</a:t>
            </a:r>
          </a:p>
        </p:txBody>
      </p:sp>
      <p:sp>
        <p:nvSpPr>
          <p:cNvPr id="152" name="ZONA DRAGOČAJ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ZONA DRAGOČAJ</a:t>
            </a:r>
          </a:p>
        </p:txBody>
      </p:sp>
      <p:sp>
        <p:nvSpPr>
          <p:cNvPr id="153" name="ZONA TURISTIČKE NAMJENE T2 I T3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ZONA TURISTIČKE NAMJENE T2 I T3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2K_Kamp Dragočaj prikazi-1.png" descr="2K_Kamp Dragočaj prikazi-1.png"/>
          <p:cNvPicPr>
            <a:picLocks noChangeAspect="1"/>
          </p:cNvPicPr>
          <p:nvPr/>
        </p:nvPicPr>
        <p:blipFill>
          <a:blip r:embed="rId2"/>
          <a:srcRect t="4912"/>
          <a:stretch>
            <a:fillRect/>
          </a:stretch>
        </p:blipFill>
        <p:spPr>
          <a:xfrm>
            <a:off x="-941785" y="894221"/>
            <a:ext cx="14888334" cy="827894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ADRŽAJ"/>
          <p:cNvSpPr txBox="1">
            <a:spLocks noGrp="1"/>
          </p:cNvSpPr>
          <p:nvPr>
            <p:ph type="title" idx="4294967295"/>
          </p:nvPr>
        </p:nvSpPr>
        <p:spPr>
          <a:xfrm>
            <a:off x="601195" y="-109697"/>
            <a:ext cx="5635116" cy="2480384"/>
          </a:xfrm>
          <a:prstGeom prst="rect">
            <a:avLst/>
          </a:prstGeom>
        </p:spPr>
        <p:txBody>
          <a:bodyPr/>
          <a:lstStyle/>
          <a:p>
            <a:r>
              <a:t>SADRŽAJ</a:t>
            </a:r>
          </a:p>
        </p:txBody>
      </p:sp>
      <p:sp>
        <p:nvSpPr>
          <p:cNvPr id="204" name="Oval"/>
          <p:cNvSpPr/>
          <p:nvPr/>
        </p:nvSpPr>
        <p:spPr>
          <a:xfrm>
            <a:off x="5300916" y="1847088"/>
            <a:ext cx="2992074" cy="5177334"/>
          </a:xfrm>
          <a:prstGeom prst="ellipse">
            <a:avLst/>
          </a:prstGeom>
          <a:solidFill>
            <a:srgbClr val="ED220D">
              <a:alpha val="530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5" name="PROMENADA…"/>
          <p:cNvSpPr txBox="1"/>
          <p:nvPr/>
        </p:nvSpPr>
        <p:spPr>
          <a:xfrm>
            <a:off x="4392020" y="3636608"/>
            <a:ext cx="5635117" cy="248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1699251">
              <a:lnSpc>
                <a:spcPct val="80000"/>
              </a:lnSpc>
              <a:defRPr sz="5880" b="1" spc="-117">
                <a:solidFill>
                  <a:srgbClr val="000000"/>
                </a:solidFill>
              </a:defRPr>
            </a:pPr>
            <a:r>
              <a:t>PROMENADA</a:t>
            </a:r>
          </a:p>
          <a:p>
            <a:pPr algn="l" defTabSz="1699251">
              <a:lnSpc>
                <a:spcPct val="80000"/>
              </a:lnSpc>
              <a:defRPr sz="5880" b="1" spc="-117">
                <a:solidFill>
                  <a:srgbClr val="000000"/>
                </a:solidFill>
              </a:defRPr>
            </a:pPr>
            <a:r>
              <a:t>SA POPRATNIM</a:t>
            </a:r>
          </a:p>
          <a:p>
            <a:pPr algn="l" defTabSz="1699251">
              <a:lnSpc>
                <a:spcPct val="80000"/>
              </a:lnSpc>
              <a:defRPr sz="5880" b="1" spc="-117">
                <a:solidFill>
                  <a:srgbClr val="000000"/>
                </a:solidFill>
              </a:defRPr>
            </a:pPr>
            <a:r>
              <a:t>SADRŽAJIMA</a:t>
            </a:r>
          </a:p>
        </p:txBody>
      </p:sp>
      <p:pic>
        <p:nvPicPr>
          <p:cNvPr id="206" name="2K_Kamp Dragočaj prikazi-10.jpg" descr="2K_Kamp Dragočaj prikazi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3" y="8312973"/>
            <a:ext cx="2724868" cy="143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2K_Kamp Dragočaj prikazi-8.jpg" descr="2K_Kamp Dragočaj prikazi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5499" y="13403"/>
            <a:ext cx="19039667" cy="10040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 advAuto="0"/>
      <p:bldP spid="205" grpId="0" animBg="1" advAuto="0"/>
      <p:bldP spid="207" grpId="0" animBg="1" advAuto="0"/>
      <p:bldP spid="20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2K_Kamp Dragočaj prikazi-1.png" descr="2K_Kamp Dragočaj prikazi-1.png"/>
          <p:cNvPicPr>
            <a:picLocks noChangeAspect="1"/>
          </p:cNvPicPr>
          <p:nvPr/>
        </p:nvPicPr>
        <p:blipFill>
          <a:blip r:embed="rId2"/>
          <a:srcRect t="4912"/>
          <a:stretch>
            <a:fillRect/>
          </a:stretch>
        </p:blipFill>
        <p:spPr>
          <a:xfrm>
            <a:off x="-941785" y="894221"/>
            <a:ext cx="14888334" cy="827895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ADRŽAJ"/>
          <p:cNvSpPr txBox="1">
            <a:spLocks noGrp="1"/>
          </p:cNvSpPr>
          <p:nvPr>
            <p:ph type="title" idx="4294967295"/>
          </p:nvPr>
        </p:nvSpPr>
        <p:spPr>
          <a:xfrm>
            <a:off x="601195" y="-109697"/>
            <a:ext cx="5635116" cy="2480384"/>
          </a:xfrm>
          <a:prstGeom prst="rect">
            <a:avLst/>
          </a:prstGeom>
        </p:spPr>
        <p:txBody>
          <a:bodyPr/>
          <a:lstStyle/>
          <a:p>
            <a:r>
              <a:t>SADRŽAJ</a:t>
            </a:r>
          </a:p>
        </p:txBody>
      </p:sp>
      <p:pic>
        <p:nvPicPr>
          <p:cNvPr id="211" name="2K_Kamp Dragočaj prikazi-10.jpg" descr="2K_Kamp Dragočaj prikazi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3" y="8312973"/>
            <a:ext cx="2724868" cy="143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2K_Kamp Dragočaj prikazi-8.jpg" descr="2K_Kamp Dragočaj prikazi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10" y="8217019"/>
            <a:ext cx="3088780" cy="162885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Oval"/>
          <p:cNvSpPr/>
          <p:nvPr/>
        </p:nvSpPr>
        <p:spPr>
          <a:xfrm>
            <a:off x="7000263" y="2288133"/>
            <a:ext cx="5042530" cy="5177334"/>
          </a:xfrm>
          <a:prstGeom prst="ellipse">
            <a:avLst/>
          </a:prstGeom>
          <a:solidFill>
            <a:srgbClr val="ED220D">
              <a:alpha val="530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4" name="MOBILNE…"/>
          <p:cNvSpPr txBox="1"/>
          <p:nvPr/>
        </p:nvSpPr>
        <p:spPr>
          <a:xfrm>
            <a:off x="7916395" y="3793436"/>
            <a:ext cx="5635116" cy="248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MOBILNE 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KUĆICE</a:t>
            </a:r>
          </a:p>
        </p:txBody>
      </p:sp>
      <p:pic>
        <p:nvPicPr>
          <p:cNvPr id="215" name="2K_Kamp Dragočaj prikazi-11.jpg" descr="2K_Kamp Dragočaj prikazi-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8420" y="-1"/>
            <a:ext cx="1849572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  <p:bldP spid="214" grpId="0" animBg="1" advAuto="0"/>
      <p:bldP spid="215" grpId="0" animBg="1" advAuto="0"/>
      <p:bldP spid="215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2K_Kamp Dragočaj prikazi-1.png" descr="2K_Kamp Dragočaj prikazi-1.png"/>
          <p:cNvPicPr>
            <a:picLocks noChangeAspect="1"/>
          </p:cNvPicPr>
          <p:nvPr/>
        </p:nvPicPr>
        <p:blipFill>
          <a:blip r:embed="rId2"/>
          <a:srcRect t="4912"/>
          <a:stretch>
            <a:fillRect/>
          </a:stretch>
        </p:blipFill>
        <p:spPr>
          <a:xfrm>
            <a:off x="-941785" y="894221"/>
            <a:ext cx="14888334" cy="827895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ADRŽAJ"/>
          <p:cNvSpPr txBox="1">
            <a:spLocks noGrp="1"/>
          </p:cNvSpPr>
          <p:nvPr>
            <p:ph type="title" idx="4294967295"/>
          </p:nvPr>
        </p:nvSpPr>
        <p:spPr>
          <a:xfrm>
            <a:off x="616686" y="153656"/>
            <a:ext cx="5635116" cy="2480384"/>
          </a:xfrm>
          <a:prstGeom prst="rect">
            <a:avLst/>
          </a:prstGeom>
        </p:spPr>
        <p:txBody>
          <a:bodyPr/>
          <a:lstStyle/>
          <a:p>
            <a:r>
              <a:t>SADRŽAJ</a:t>
            </a:r>
          </a:p>
        </p:txBody>
      </p:sp>
      <p:pic>
        <p:nvPicPr>
          <p:cNvPr id="219" name="2K_Kamp Dragočaj prikazi-10.jpg" descr="2K_Kamp Dragočaj prikazi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3" y="8312973"/>
            <a:ext cx="2724868" cy="143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2K_Kamp Dragočaj prikazi-8.jpg" descr="2K_Kamp Dragočaj prikazi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10" y="8217019"/>
            <a:ext cx="3088780" cy="162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2K_Kamp Dragočaj prikazi-11.jpg" descr="2K_Kamp Dragočaj prikazi-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135" y="8217019"/>
            <a:ext cx="3088782" cy="1628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2K_Kamp Dragočaj prikazi-3.jpg" descr="2K_Kamp Dragočaj prikazi-3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47800"/>
            <a:ext cx="130048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2K_Kamp Dragočaj prikazi-5.jpg" descr="2K_Kamp Dragočaj prikazi-5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47800"/>
            <a:ext cx="130048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2K_Kamp Dragočaj prikazi-9.jpg" descr="2K_Kamp Dragočaj prikazi-9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47800"/>
            <a:ext cx="130048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2K_Kamp Dragočaj prikazi-13.jpg" descr="2K_Kamp Dragočaj prikazi-13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3" y="1447759"/>
            <a:ext cx="13004725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2K_Kamp Dragočaj prikazi-7.jpg" descr="2K_Kamp Dragočaj prikazi-7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-23" y="1447719"/>
            <a:ext cx="1300480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ekst_županijski.jpg" descr="tekst_županijski.jpg"/>
          <p:cNvPicPr>
            <a:picLocks noChangeAspect="1"/>
          </p:cNvPicPr>
          <p:nvPr/>
        </p:nvPicPr>
        <p:blipFill>
          <a:blip r:embed="rId2"/>
          <a:srcRect t="8115"/>
          <a:stretch>
            <a:fillRect/>
          </a:stretch>
        </p:blipFill>
        <p:spPr>
          <a:xfrm>
            <a:off x="-466907" y="3051099"/>
            <a:ext cx="5634941" cy="732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5A386E-25A9-392D-D2D7-40ED2555056C}"/>
              </a:ext>
            </a:extLst>
          </p:cNvPr>
          <p:cNvSpPr/>
          <p:nvPr/>
        </p:nvSpPr>
        <p:spPr>
          <a:xfrm>
            <a:off x="158477" y="6704577"/>
            <a:ext cx="4142321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6" name="-23 postojeće…"/>
          <p:cNvSpPr txBox="1">
            <a:spLocks noGrp="1"/>
          </p:cNvSpPr>
          <p:nvPr>
            <p:ph type="body" sz="quarter" idx="1"/>
          </p:nvPr>
        </p:nvSpPr>
        <p:spPr>
          <a:xfrm>
            <a:off x="698500" y="2925233"/>
            <a:ext cx="3511982" cy="1089162"/>
          </a:xfrm>
          <a:prstGeom prst="rect">
            <a:avLst/>
          </a:prstGeom>
        </p:spPr>
        <p:txBody>
          <a:bodyPr/>
          <a:lstStyle/>
          <a:p>
            <a:pPr marL="219455" indent="-164592" defTabSz="832286">
              <a:spcBef>
                <a:spcPts val="0"/>
              </a:spcBef>
              <a:buSzTx/>
              <a:buNone/>
              <a:defRPr sz="2880" spc="-5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-23 postojeće</a:t>
            </a:r>
          </a:p>
          <a:p>
            <a:pPr marL="219455" indent="-164592" defTabSz="832286">
              <a:spcBef>
                <a:spcPts val="0"/>
              </a:spcBef>
              <a:buSzTx/>
              <a:buNone/>
              <a:defRPr sz="2880" spc="-5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turističke </a:t>
            </a:r>
            <a:r>
              <a:rPr sz="959" spc="-19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t>zone</a:t>
            </a:r>
            <a:endParaRPr sz="959" spc="-19"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57" name="Prostorni plan…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5635116" cy="2480384"/>
          </a:xfrm>
          <a:prstGeom prst="rect">
            <a:avLst/>
          </a:prstGeom>
        </p:spPr>
        <p:txBody>
          <a:bodyPr/>
          <a:lstStyle/>
          <a:p>
            <a:pPr defTabSz="1699251">
              <a:defRPr sz="5880" spc="-117"/>
            </a:pPr>
            <a:r>
              <a:t>Prostorni plan </a:t>
            </a:r>
          </a:p>
          <a:p>
            <a:pPr defTabSz="1699251">
              <a:defRPr sz="5880" spc="-117"/>
            </a:pPr>
            <a:r>
              <a:t>Zadarske </a:t>
            </a:r>
          </a:p>
          <a:p>
            <a:pPr defTabSz="1699251">
              <a:defRPr sz="5880" spc="-117"/>
            </a:pPr>
            <a:r>
              <a:t>županije</a:t>
            </a:r>
          </a:p>
        </p:txBody>
      </p:sp>
      <p:sp>
        <p:nvSpPr>
          <p:cNvPr id="158" name="-153 planirane…"/>
          <p:cNvSpPr txBox="1"/>
          <p:nvPr/>
        </p:nvSpPr>
        <p:spPr>
          <a:xfrm>
            <a:off x="698500" y="3881966"/>
            <a:ext cx="3511982" cy="1089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24027" indent="-168021" algn="l" defTabSz="849625">
              <a:lnSpc>
                <a:spcPct val="90000"/>
              </a:lnSpc>
              <a:defRPr sz="2940" spc="-5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-153 planirane</a:t>
            </a:r>
          </a:p>
          <a:p>
            <a:pPr marL="224027" indent="-168021" algn="l" defTabSz="849625">
              <a:lnSpc>
                <a:spcPct val="90000"/>
              </a:lnSpc>
              <a:defRPr sz="2940" spc="-5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turističke zone</a:t>
            </a:r>
            <a:endParaRPr sz="980" spc="-19"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59" name="PP_županija plan.jpg" descr="PP_županija plan.jpg"/>
          <p:cNvPicPr>
            <a:picLocks noChangeAspect="1"/>
          </p:cNvPicPr>
          <p:nvPr/>
        </p:nvPicPr>
        <p:blipFill>
          <a:blip r:embed="rId3"/>
          <a:srcRect l="2777" t="12040" r="2832" b="11997"/>
          <a:stretch>
            <a:fillRect/>
          </a:stretch>
        </p:blipFill>
        <p:spPr>
          <a:xfrm>
            <a:off x="4408176" y="1345849"/>
            <a:ext cx="13004874" cy="7400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1" extrusionOk="0">
                <a:moveTo>
                  <a:pt x="4394" y="0"/>
                </a:moveTo>
                <a:cubicBezTo>
                  <a:pt x="3401" y="0"/>
                  <a:pt x="2515" y="1"/>
                  <a:pt x="1972" y="3"/>
                </a:cubicBezTo>
                <a:lnTo>
                  <a:pt x="0" y="9"/>
                </a:lnTo>
                <a:lnTo>
                  <a:pt x="7" y="8545"/>
                </a:lnTo>
                <a:cubicBezTo>
                  <a:pt x="10" y="13240"/>
                  <a:pt x="14" y="18090"/>
                  <a:pt x="15" y="19324"/>
                </a:cubicBezTo>
                <a:lnTo>
                  <a:pt x="16" y="21569"/>
                </a:lnTo>
                <a:lnTo>
                  <a:pt x="1377" y="21585"/>
                </a:lnTo>
                <a:cubicBezTo>
                  <a:pt x="2788" y="21600"/>
                  <a:pt x="15570" y="21587"/>
                  <a:pt x="15671" y="21571"/>
                </a:cubicBezTo>
                <a:cubicBezTo>
                  <a:pt x="15702" y="21565"/>
                  <a:pt x="16623" y="21561"/>
                  <a:pt x="17717" y="21560"/>
                </a:cubicBezTo>
                <a:cubicBezTo>
                  <a:pt x="18810" y="21559"/>
                  <a:pt x="19731" y="21558"/>
                  <a:pt x="19762" y="21558"/>
                </a:cubicBezTo>
                <a:cubicBezTo>
                  <a:pt x="19793" y="21557"/>
                  <a:pt x="20213" y="21562"/>
                  <a:pt x="20695" y="21567"/>
                </a:cubicBezTo>
                <a:cubicBezTo>
                  <a:pt x="21176" y="21573"/>
                  <a:pt x="21577" y="21565"/>
                  <a:pt x="21585" y="21551"/>
                </a:cubicBezTo>
                <a:cubicBezTo>
                  <a:pt x="21593" y="21536"/>
                  <a:pt x="21598" y="16165"/>
                  <a:pt x="21599" y="10793"/>
                </a:cubicBezTo>
                <a:cubicBezTo>
                  <a:pt x="21600" y="5421"/>
                  <a:pt x="21597" y="49"/>
                  <a:pt x="21588" y="34"/>
                </a:cubicBezTo>
                <a:cubicBezTo>
                  <a:pt x="21572" y="6"/>
                  <a:pt x="21104" y="5"/>
                  <a:pt x="15614" y="8"/>
                </a:cubicBezTo>
                <a:cubicBezTo>
                  <a:pt x="13050" y="10"/>
                  <a:pt x="9376" y="8"/>
                  <a:pt x="7448" y="4"/>
                </a:cubicBezTo>
                <a:cubicBezTo>
                  <a:pt x="6485" y="2"/>
                  <a:pt x="5387" y="0"/>
                  <a:pt x="439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0" name="-Planirane su…"/>
          <p:cNvSpPr txBox="1"/>
          <p:nvPr/>
        </p:nvSpPr>
        <p:spPr>
          <a:xfrm>
            <a:off x="698500" y="2925233"/>
            <a:ext cx="3304019" cy="5873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96596" indent="-147447" algn="l" defTabSz="745589">
              <a:lnSpc>
                <a:spcPct val="90000"/>
              </a:lnSpc>
              <a:defRPr sz="2580" spc="-5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-Planirane su     </a:t>
            </a:r>
          </a:p>
          <a:p>
            <a:pPr marL="196596" indent="-147447" algn="l" defTabSz="745589">
              <a:lnSpc>
                <a:spcPct val="90000"/>
              </a:lnSpc>
              <a:defRPr sz="2580" spc="-5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sljedeće vrste: </a:t>
            </a:r>
            <a:endParaRPr sz="516" spc="-10">
              <a:latin typeface="Arial"/>
              <a:ea typeface="Arial"/>
              <a:cs typeface="Arial"/>
              <a:sym typeface="Arial"/>
            </a:endParaRPr>
          </a:p>
          <a:p>
            <a:pPr marL="196596" indent="-147447" algn="l" defTabSz="745589">
              <a:lnSpc>
                <a:spcPct val="90000"/>
              </a:lnSpc>
              <a:defRPr sz="2580" spc="-5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• hoteli s pratećim sadržajima, trgovačke, uslužne, ugostiteljske, sportske, rekreativne i zabavne te slične namjene (T1) </a:t>
            </a:r>
            <a:endParaRPr sz="516" spc="-10">
              <a:latin typeface="Arial"/>
              <a:ea typeface="Arial"/>
              <a:cs typeface="Arial"/>
              <a:sym typeface="Arial"/>
            </a:endParaRPr>
          </a:p>
          <a:p>
            <a:pPr marL="196596" indent="-147447" algn="l" defTabSz="745589">
              <a:lnSpc>
                <a:spcPct val="90000"/>
              </a:lnSpc>
              <a:defRPr sz="2580" spc="-5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•  turističko naselje (T2) </a:t>
            </a:r>
            <a:endParaRPr sz="516" spc="-10">
              <a:latin typeface="Arial"/>
              <a:ea typeface="Arial"/>
              <a:cs typeface="Arial"/>
              <a:sym typeface="Arial"/>
            </a:endParaRPr>
          </a:p>
          <a:p>
            <a:pPr marL="196596" indent="-147447" algn="l" defTabSz="745589">
              <a:lnSpc>
                <a:spcPct val="90000"/>
              </a:lnSpc>
              <a:defRPr sz="2580" spc="-5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•  kamp – autokamp (T3) </a:t>
            </a:r>
            <a:endParaRPr sz="860" spc="-17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5" grpId="1" animBg="1" advAuto="0"/>
      <p:bldP spid="156" grpId="0" animBg="1" advAuto="0"/>
      <p:bldP spid="158" grpId="0" animBg="1" advAuto="0"/>
      <p:bldP spid="16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tekst_grad.jpg" descr="tekst_grad.jpg"/>
          <p:cNvPicPr>
            <a:picLocks noChangeAspect="1"/>
          </p:cNvPicPr>
          <p:nvPr/>
        </p:nvPicPr>
        <p:blipFill rotWithShape="1">
          <a:blip r:embed="rId2"/>
          <a:srcRect t="8226" r="-170" b="25768"/>
          <a:stretch/>
        </p:blipFill>
        <p:spPr>
          <a:xfrm>
            <a:off x="-66826" y="2768972"/>
            <a:ext cx="4584403" cy="517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P_ZAdar.jpg" descr="PP_ZAdar.jpg"/>
          <p:cNvPicPr>
            <a:picLocks noChangeAspect="1"/>
          </p:cNvPicPr>
          <p:nvPr/>
        </p:nvPicPr>
        <p:blipFill>
          <a:blip r:embed="rId3"/>
          <a:srcRect t="2607" b="16917"/>
          <a:stretch>
            <a:fillRect/>
          </a:stretch>
        </p:blipFill>
        <p:spPr>
          <a:xfrm>
            <a:off x="3976152" y="210542"/>
            <a:ext cx="16400321" cy="93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-3 postojeće zone…"/>
          <p:cNvSpPr txBox="1">
            <a:spLocks noGrp="1"/>
          </p:cNvSpPr>
          <p:nvPr>
            <p:ph type="body" sz="quarter" idx="1"/>
          </p:nvPr>
        </p:nvSpPr>
        <p:spPr>
          <a:xfrm>
            <a:off x="698500" y="2862041"/>
            <a:ext cx="3637725" cy="248038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379095" indent="-284480" defTabSz="1439161">
              <a:spcBef>
                <a:spcPts val="0"/>
              </a:spcBef>
              <a:buSzTx/>
              <a:buNone/>
              <a:defRPr sz="3320" spc="-66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3300" dirty="0"/>
              <a:t>-3 </a:t>
            </a:r>
            <a:r>
              <a:rPr sz="3300" dirty="0" err="1"/>
              <a:t>postojeće</a:t>
            </a:r>
            <a:r>
              <a:rPr sz="3300" dirty="0"/>
              <a:t> zone</a:t>
            </a:r>
            <a:r>
              <a:rPr lang="en-US" sz="3300" dirty="0"/>
              <a:t> </a:t>
            </a:r>
            <a:endParaRPr lang="en-US"/>
          </a:p>
          <a:p>
            <a:pPr marL="379095" indent="-284480" defTabSz="1439161">
              <a:spcBef>
                <a:spcPts val="0"/>
              </a:spcBef>
              <a:buSzTx/>
              <a:buNone/>
              <a:defRPr sz="3320" spc="-66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3300" dirty="0"/>
              <a:t>  </a:t>
            </a:r>
            <a:r>
              <a:rPr sz="3300" dirty="0" err="1"/>
              <a:t>ugostiteljsko</a:t>
            </a:r>
            <a:r>
              <a:rPr sz="3300" dirty="0"/>
              <a:t>-</a:t>
            </a:r>
            <a:r>
              <a:rPr lang="en-US" sz="3300" dirty="0"/>
              <a:t> </a:t>
            </a:r>
            <a:endParaRPr sz="3300" dirty="0"/>
          </a:p>
          <a:p>
            <a:pPr marL="379095" indent="-284480" defTabSz="1439161">
              <a:spcBef>
                <a:spcPts val="0"/>
              </a:spcBef>
              <a:buSzTx/>
              <a:buNone/>
              <a:defRPr sz="3320" spc="-66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3300" dirty="0"/>
              <a:t>  </a:t>
            </a:r>
            <a:r>
              <a:rPr sz="3300" dirty="0" err="1"/>
              <a:t>turističke</a:t>
            </a:r>
            <a:r>
              <a:rPr lang="en-US" sz="3300" dirty="0"/>
              <a:t> </a:t>
            </a:r>
            <a:endParaRPr sz="3300" dirty="0"/>
          </a:p>
          <a:p>
            <a:pPr marL="379095" indent="-284480" defTabSz="1439161">
              <a:spcBef>
                <a:spcPts val="0"/>
              </a:spcBef>
              <a:buSzTx/>
              <a:buNone/>
              <a:defRPr sz="3320" spc="-66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3300" dirty="0"/>
              <a:t>  </a:t>
            </a:r>
            <a:r>
              <a:rPr sz="3300" dirty="0" err="1"/>
              <a:t>namjene</a:t>
            </a:r>
            <a:r>
              <a:rPr sz="3300" dirty="0"/>
              <a:t>.</a:t>
            </a:r>
          </a:p>
        </p:txBody>
      </p:sp>
      <p:sp>
        <p:nvSpPr>
          <p:cNvPr id="165" name="Prostorni plan…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5635116" cy="2480384"/>
          </a:xfrm>
          <a:prstGeom prst="rect">
            <a:avLst/>
          </a:prstGeom>
        </p:spPr>
        <p:txBody>
          <a:bodyPr/>
          <a:lstStyle/>
          <a:p>
            <a:pPr defTabSz="1699251">
              <a:defRPr sz="5880" spc="-117"/>
            </a:pPr>
            <a:r>
              <a:t>Prostorni plan </a:t>
            </a:r>
          </a:p>
          <a:p>
            <a:pPr defTabSz="1699251">
              <a:defRPr sz="5880" spc="-117"/>
            </a:pPr>
            <a:r>
              <a:t>Grada </a:t>
            </a:r>
          </a:p>
          <a:p>
            <a:pPr defTabSz="1699251">
              <a:defRPr sz="5880" spc="-117"/>
            </a:pPr>
            <a:r>
              <a:t>Zadra</a:t>
            </a:r>
          </a:p>
        </p:txBody>
      </p:sp>
      <p:sp>
        <p:nvSpPr>
          <p:cNvPr id="166" name="-13 planiranih zona…"/>
          <p:cNvSpPr txBox="1"/>
          <p:nvPr/>
        </p:nvSpPr>
        <p:spPr>
          <a:xfrm>
            <a:off x="698500" y="4690817"/>
            <a:ext cx="3637725" cy="134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33756" indent="-250317" algn="l" defTabSz="1265768">
              <a:lnSpc>
                <a:spcPct val="90000"/>
              </a:lnSpc>
              <a:defRPr sz="2920" spc="-5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-13 planiranih zona</a:t>
            </a:r>
          </a:p>
          <a:p>
            <a:pPr marL="333756" indent="-250317" algn="l" defTabSz="1265768">
              <a:lnSpc>
                <a:spcPct val="90000"/>
              </a:lnSpc>
              <a:defRPr sz="2920" spc="-5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ugostiteljsko-</a:t>
            </a:r>
          </a:p>
          <a:p>
            <a:pPr marL="333756" indent="-250317" algn="l" defTabSz="1265768">
              <a:lnSpc>
                <a:spcPct val="90000"/>
              </a:lnSpc>
              <a:defRPr sz="2920" spc="-58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turističke namjene.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  <p:bldP spid="164" grpId="0" animBg="1" advAuto="0"/>
      <p:bldP spid="164" grpId="1" animBg="1" advAuto="0"/>
      <p:bldP spid="166" grpId="0" animBg="1" advAuto="0"/>
      <p:bldP spid="166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tekst_grad.jpg" descr="tekst_grad.jpg"/>
          <p:cNvPicPr>
            <a:picLocks noChangeAspect="1"/>
          </p:cNvPicPr>
          <p:nvPr/>
        </p:nvPicPr>
        <p:blipFill rotWithShape="1">
          <a:blip r:embed="rId2"/>
          <a:srcRect t="8300" r="-170" b="25300"/>
          <a:stretch/>
        </p:blipFill>
        <p:spPr>
          <a:xfrm>
            <a:off x="-66826" y="2768972"/>
            <a:ext cx="4584403" cy="5152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P_ZAdar.jpg" descr="PP_ZAdar.jpg"/>
          <p:cNvPicPr>
            <a:picLocks noChangeAspect="1"/>
          </p:cNvPicPr>
          <p:nvPr/>
        </p:nvPicPr>
        <p:blipFill>
          <a:blip r:embed="rId3"/>
          <a:srcRect t="2607" b="16917"/>
          <a:stretch>
            <a:fillRect/>
          </a:stretch>
        </p:blipFill>
        <p:spPr>
          <a:xfrm>
            <a:off x="3976152" y="210542"/>
            <a:ext cx="16400321" cy="93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rostorni plan…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5635116" cy="2480384"/>
          </a:xfrm>
          <a:prstGeom prst="rect">
            <a:avLst/>
          </a:prstGeom>
        </p:spPr>
        <p:txBody>
          <a:bodyPr/>
          <a:lstStyle/>
          <a:p>
            <a:pPr defTabSz="1699251">
              <a:defRPr sz="5880" spc="-117"/>
            </a:pPr>
            <a:r>
              <a:t>Prostorni plan </a:t>
            </a:r>
          </a:p>
          <a:p>
            <a:pPr defTabSz="1699251">
              <a:defRPr sz="5880" spc="-117"/>
            </a:pPr>
            <a:r>
              <a:t>Grada </a:t>
            </a:r>
          </a:p>
          <a:p>
            <a:pPr defTabSz="1699251">
              <a:defRPr sz="5880" spc="-117"/>
            </a:pPr>
            <a:r>
              <a:t>Zadra</a:t>
            </a:r>
          </a:p>
        </p:txBody>
      </p:sp>
      <p:pic>
        <p:nvPicPr>
          <p:cNvPr id="171" name="PP_ZAdar.jpg" descr="PP_ZAdar.jpg"/>
          <p:cNvPicPr>
            <a:picLocks noChangeAspect="1"/>
          </p:cNvPicPr>
          <p:nvPr/>
        </p:nvPicPr>
        <p:blipFill>
          <a:blip r:embed="rId3"/>
          <a:srcRect l="3348" t="236" r="52747" b="64432"/>
          <a:stretch>
            <a:fillRect/>
          </a:stretch>
        </p:blipFill>
        <p:spPr>
          <a:xfrm>
            <a:off x="3976152" y="210542"/>
            <a:ext cx="16400321" cy="93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ircle"/>
          <p:cNvSpPr/>
          <p:nvPr/>
        </p:nvSpPr>
        <p:spPr>
          <a:xfrm>
            <a:off x="6035858" y="893278"/>
            <a:ext cx="1963646" cy="1963646"/>
          </a:xfrm>
          <a:prstGeom prst="ellips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3" name="Zona…"/>
          <p:cNvSpPr txBox="1"/>
          <p:nvPr/>
        </p:nvSpPr>
        <p:spPr>
          <a:xfrm>
            <a:off x="496287" y="3636608"/>
            <a:ext cx="5635117" cy="248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Zona 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Dragočaj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 advAuto="0"/>
      <p:bldP spid="172" grpId="0" animBg="1" advAuto="0"/>
      <p:bldP spid="17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rcela_orto-foto_Zona obuhvata.png" descr="parcela_orto-foto_Zona obuhvata.png"/>
          <p:cNvPicPr>
            <a:picLocks noChangeAspect="1"/>
          </p:cNvPicPr>
          <p:nvPr/>
        </p:nvPicPr>
        <p:blipFill>
          <a:blip r:embed="rId2"/>
          <a:srcRect l="14406"/>
          <a:stretch>
            <a:fillRect/>
          </a:stretch>
        </p:blipFill>
        <p:spPr>
          <a:xfrm>
            <a:off x="4115173" y="311648"/>
            <a:ext cx="14218510" cy="93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Zona…"/>
          <p:cNvSpPr txBox="1">
            <a:spLocks noGrp="1"/>
          </p:cNvSpPr>
          <p:nvPr>
            <p:ph type="title"/>
          </p:nvPr>
        </p:nvSpPr>
        <p:spPr>
          <a:xfrm>
            <a:off x="685861" y="364436"/>
            <a:ext cx="5635117" cy="2480384"/>
          </a:xfrm>
          <a:prstGeom prst="rect">
            <a:avLst/>
          </a:prstGeom>
        </p:spPr>
        <p:txBody>
          <a:bodyPr/>
          <a:lstStyle/>
          <a:p>
            <a:r>
              <a:rPr dirty="0"/>
              <a:t>Zona</a:t>
            </a:r>
          </a:p>
          <a:p>
            <a:r>
              <a:rPr dirty="0" err="1"/>
              <a:t>Dragočaj</a:t>
            </a:r>
            <a:endParaRPr/>
          </a:p>
        </p:txBody>
      </p:sp>
      <p:sp>
        <p:nvSpPr>
          <p:cNvPr id="177" name="Katastarska općina- PETRČANE…"/>
          <p:cNvSpPr txBox="1">
            <a:spLocks noGrp="1"/>
          </p:cNvSpPr>
          <p:nvPr>
            <p:ph type="body" sz="quarter" idx="1"/>
          </p:nvPr>
        </p:nvSpPr>
        <p:spPr>
          <a:xfrm>
            <a:off x="357266" y="2647190"/>
            <a:ext cx="3637725" cy="248038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139700" indent="0" defTabSz="457200">
              <a:lnSpc>
                <a:spcPct val="100000"/>
              </a:lnSpc>
              <a:spcBef>
                <a:spcPts val="0"/>
              </a:spcBef>
              <a:buClr>
                <a:srgbClr val="000000">
                  <a:alpha val="84706"/>
                </a:srgbClr>
              </a:buClr>
              <a:buNone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650" dirty="0" err="1">
                <a:solidFill>
                  <a:srgbClr val="000000">
                    <a:alpha val="84706"/>
                  </a:srgbClr>
                </a:solidFill>
              </a:rPr>
              <a:t>Postojeće</a:t>
            </a:r>
            <a:r>
              <a:rPr lang="en-US" sz="2650" dirty="0">
                <a:solidFill>
                  <a:srgbClr val="000000">
                    <a:alpha val="84706"/>
                  </a:srgbClr>
                </a:solidFill>
              </a:rPr>
              <a:t> </a:t>
            </a:r>
            <a:r>
              <a:rPr lang="en-US" sz="2650" dirty="0" err="1">
                <a:solidFill>
                  <a:srgbClr val="000000">
                    <a:alpha val="84706"/>
                  </a:srgbClr>
                </a:solidFill>
              </a:rPr>
              <a:t>stanje</a:t>
            </a:r>
          </a:p>
          <a:p>
            <a:pPr marL="139700" indent="0" defTabSz="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650" dirty="0" err="1"/>
              <a:t>Katastarska</a:t>
            </a:r>
            <a:r>
              <a:rPr sz="2650" dirty="0"/>
              <a:t> </a:t>
            </a:r>
            <a:r>
              <a:rPr sz="2650" dirty="0" err="1"/>
              <a:t>općina</a:t>
            </a:r>
            <a:r>
              <a:rPr sz="2650" dirty="0"/>
              <a:t>- PETRČANE</a:t>
            </a:r>
            <a:r>
              <a:rPr lang="en-US" sz="2650" dirty="0"/>
              <a:t> </a:t>
            </a:r>
            <a:endParaRPr sz="1900" b="0" baseline="2622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139700" indent="0" defTabSz="457200">
              <a:lnSpc>
                <a:spcPct val="100000"/>
              </a:lnSpc>
              <a:spcBef>
                <a:spcPts val="0"/>
              </a:spcBef>
              <a:buClr>
                <a:srgbClr val="000000">
                  <a:alpha val="84706"/>
                </a:srgbClr>
              </a:buClr>
              <a:buNone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650" err="1"/>
              <a:t>k.č</a:t>
            </a:r>
            <a:r>
              <a:rPr sz="2650" dirty="0"/>
              <a:t>. 88/1 + </a:t>
            </a:r>
            <a:r>
              <a:rPr sz="2650" err="1"/>
              <a:t>k.č</a:t>
            </a:r>
            <a:r>
              <a:rPr sz="2650" dirty="0"/>
              <a:t>. 1073/1</a:t>
            </a:r>
            <a:r>
              <a:rPr lang="en-US" sz="2650" dirty="0"/>
              <a:t> </a:t>
            </a:r>
            <a:endParaRPr sz="2650" b="0" dirty="0">
              <a:solidFill>
                <a:srgbClr val="000000">
                  <a:alpha val="84706"/>
                </a:srgbClr>
              </a:solidFill>
            </a:endParaRPr>
          </a:p>
        </p:txBody>
      </p:sp>
      <p:pic>
        <p:nvPicPr>
          <p:cNvPr id="178" name="parcela_orto-foto_preklop.jpg" descr="An aerial view of a land with buildings and water&#10;&#10;Description automatically generated"/>
          <p:cNvPicPr>
            <a:picLocks noChangeAspect="1"/>
          </p:cNvPicPr>
          <p:nvPr/>
        </p:nvPicPr>
        <p:blipFill>
          <a:blip r:embed="rId3"/>
          <a:srcRect l="7621" r="7621"/>
          <a:stretch>
            <a:fillRect/>
          </a:stretch>
        </p:blipFill>
        <p:spPr>
          <a:xfrm>
            <a:off x="4184626" y="311648"/>
            <a:ext cx="14079714" cy="9332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rcela_orto-foto_Zona obuhvata.png" descr="parcela_orto-foto_Zona obuhvata.png"/>
          <p:cNvPicPr>
            <a:picLocks noChangeAspect="1"/>
          </p:cNvPicPr>
          <p:nvPr/>
        </p:nvPicPr>
        <p:blipFill>
          <a:blip r:embed="rId2"/>
          <a:srcRect l="14406"/>
          <a:stretch>
            <a:fillRect/>
          </a:stretch>
        </p:blipFill>
        <p:spPr>
          <a:xfrm>
            <a:off x="4115173" y="311648"/>
            <a:ext cx="14218510" cy="93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Zona…"/>
          <p:cNvSpPr txBox="1">
            <a:spLocks noGrp="1"/>
          </p:cNvSpPr>
          <p:nvPr>
            <p:ph type="title"/>
          </p:nvPr>
        </p:nvSpPr>
        <p:spPr>
          <a:xfrm>
            <a:off x="685861" y="364436"/>
            <a:ext cx="5635117" cy="2480384"/>
          </a:xfrm>
          <a:prstGeom prst="rect">
            <a:avLst/>
          </a:prstGeom>
        </p:spPr>
        <p:txBody>
          <a:bodyPr/>
          <a:lstStyle/>
          <a:p>
            <a:r>
              <a:rPr dirty="0"/>
              <a:t>Zona</a:t>
            </a:r>
          </a:p>
          <a:p>
            <a:r>
              <a:rPr dirty="0" err="1"/>
              <a:t>Dragočaj</a:t>
            </a:r>
            <a:endParaRPr/>
          </a:p>
        </p:txBody>
      </p:sp>
      <p:sp>
        <p:nvSpPr>
          <p:cNvPr id="177" name="Katastarska općina- PETRČANE…"/>
          <p:cNvSpPr txBox="1">
            <a:spLocks noGrp="1"/>
          </p:cNvSpPr>
          <p:nvPr>
            <p:ph type="body" sz="quarter" idx="1"/>
          </p:nvPr>
        </p:nvSpPr>
        <p:spPr>
          <a:xfrm>
            <a:off x="357266" y="2647190"/>
            <a:ext cx="3637725" cy="248038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139700" indent="0" defTabSz="457200">
              <a:lnSpc>
                <a:spcPct val="100000"/>
              </a:lnSpc>
              <a:spcBef>
                <a:spcPts val="0"/>
              </a:spcBef>
              <a:buClr>
                <a:srgbClr val="000000">
                  <a:alpha val="84706"/>
                </a:srgbClr>
              </a:buClr>
              <a:buNone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650" dirty="0" err="1">
                <a:solidFill>
                  <a:srgbClr val="000000">
                    <a:alpha val="84706"/>
                  </a:srgbClr>
                </a:solidFill>
              </a:rPr>
              <a:t>Prostorni</a:t>
            </a:r>
            <a:r>
              <a:rPr lang="en-US" sz="2650" dirty="0">
                <a:solidFill>
                  <a:srgbClr val="000000">
                    <a:alpha val="84706"/>
                  </a:srgbClr>
                </a:solidFill>
              </a:rPr>
              <a:t> plan Grada Zadra</a:t>
            </a:r>
            <a:endParaRPr lang="en-US" sz="2650" dirty="0"/>
          </a:p>
          <a:p>
            <a:pPr marL="139700" indent="0" defTabSz="457200">
              <a:lnSpc>
                <a:spcPct val="100000"/>
              </a:lnSpc>
              <a:spcBef>
                <a:spcPts val="0"/>
              </a:spcBef>
              <a:buNone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650" dirty="0" err="1"/>
              <a:t>Katastarska</a:t>
            </a:r>
            <a:r>
              <a:rPr sz="2650" dirty="0"/>
              <a:t> </a:t>
            </a:r>
            <a:r>
              <a:rPr sz="2650" dirty="0" err="1"/>
              <a:t>općina</a:t>
            </a:r>
            <a:r>
              <a:rPr sz="2650" dirty="0"/>
              <a:t>- PETRČANE</a:t>
            </a:r>
            <a:r>
              <a:rPr lang="en-US" sz="2650" dirty="0"/>
              <a:t> </a:t>
            </a:r>
            <a:endParaRPr lang="en-US" sz="1900" b="0" baseline="2622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139700" indent="0" defTabSz="457200">
              <a:lnSpc>
                <a:spcPct val="100000"/>
              </a:lnSpc>
              <a:spcBef>
                <a:spcPts val="0"/>
              </a:spcBef>
              <a:buClr>
                <a:srgbClr val="000000">
                  <a:alpha val="84706"/>
                </a:srgbClr>
              </a:buClr>
              <a:buNone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650" dirty="0" err="1"/>
              <a:t>k.č</a:t>
            </a:r>
            <a:r>
              <a:rPr sz="2650" dirty="0"/>
              <a:t>. 88/1 + </a:t>
            </a:r>
            <a:r>
              <a:rPr sz="2650" dirty="0" err="1"/>
              <a:t>k.č</a:t>
            </a:r>
            <a:r>
              <a:rPr sz="2650" dirty="0"/>
              <a:t>. 1073/1</a:t>
            </a:r>
            <a:r>
              <a:rPr lang="en-US" sz="2650" dirty="0"/>
              <a:t> </a:t>
            </a:r>
            <a:endParaRPr sz="2650" b="0" dirty="0">
              <a:solidFill>
                <a:srgbClr val="000000">
                  <a:alpha val="84706"/>
                </a:srgbClr>
              </a:solidFill>
            </a:endParaRPr>
          </a:p>
        </p:txBody>
      </p:sp>
      <p:pic>
        <p:nvPicPr>
          <p:cNvPr id="178" name="parcela_orto-foto_preklop.jpg" descr="parcela_orto-foto_preklop.jpg"/>
          <p:cNvPicPr>
            <a:picLocks noChangeAspect="1"/>
          </p:cNvPicPr>
          <p:nvPr/>
        </p:nvPicPr>
        <p:blipFill>
          <a:blip r:embed="rId3"/>
          <a:srcRect l="14606" r="636"/>
          <a:stretch>
            <a:fillRect/>
          </a:stretch>
        </p:blipFill>
        <p:spPr>
          <a:xfrm>
            <a:off x="4184626" y="311648"/>
            <a:ext cx="14079714" cy="933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2 I T3 namjena"/>
          <p:cNvSpPr txBox="1"/>
          <p:nvPr/>
        </p:nvSpPr>
        <p:spPr>
          <a:xfrm>
            <a:off x="171369" y="4367841"/>
            <a:ext cx="3637725" cy="248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57200" indent="-317500" algn="l" defTabSz="457200">
              <a:buClr>
                <a:srgbClr val="000000">
                  <a:alpha val="84706"/>
                </a:srgbClr>
              </a:buClr>
              <a:buSzPct val="123000"/>
              <a:buFont typeface="Calibri"/>
              <a:buChar char="•"/>
              <a:defRPr sz="2666" b="1" baseline="1874">
                <a:solidFill>
                  <a:srgbClr val="000000">
                    <a:alpha val="84706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T2 I T3 </a:t>
            </a:r>
            <a:r>
              <a:rPr dirty="0" err="1"/>
              <a:t>namjena</a:t>
            </a:r>
            <a:r>
              <a:rPr dirty="0"/>
              <a:t> </a:t>
            </a:r>
            <a:r>
              <a:rPr b="0" dirty="0"/>
              <a:t> </a:t>
            </a:r>
          </a:p>
        </p:txBody>
      </p:sp>
      <p:pic>
        <p:nvPicPr>
          <p:cNvPr id="3" name="parcela_orto-foto_preklop.jpg" descr="parcela_orto-foto_preklop.jpg">
            <a:extLst>
              <a:ext uri="{FF2B5EF4-FFF2-40B4-BE49-F238E27FC236}">
                <a16:creationId xmlns:a16="http://schemas.microsoft.com/office/drawing/2014/main" xmlns="" id="{EEFBDC49-FCAE-FD2F-2789-040366A3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06" r="636"/>
          <a:stretch>
            <a:fillRect/>
          </a:stretch>
        </p:blipFill>
        <p:spPr>
          <a:xfrm>
            <a:off x="4073673" y="363354"/>
            <a:ext cx="14079714" cy="93325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49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Kamp…"/>
          <p:cNvSpPr txBox="1">
            <a:spLocks noGrp="1"/>
          </p:cNvSpPr>
          <p:nvPr>
            <p:ph type="title"/>
          </p:nvPr>
        </p:nvSpPr>
        <p:spPr>
          <a:xfrm>
            <a:off x="685861" y="364436"/>
            <a:ext cx="5635117" cy="2480384"/>
          </a:xfrm>
          <a:prstGeom prst="rect">
            <a:avLst/>
          </a:prstGeom>
        </p:spPr>
        <p:txBody>
          <a:bodyPr/>
          <a:lstStyle/>
          <a:p>
            <a:r>
              <a:t>Kamp</a:t>
            </a:r>
          </a:p>
          <a:p>
            <a:r>
              <a:t>Dragočaj</a:t>
            </a:r>
          </a:p>
        </p:txBody>
      </p:sp>
      <p:sp>
        <p:nvSpPr>
          <p:cNvPr id="182" name="2. MINIMALNI UVJETI…"/>
          <p:cNvSpPr txBox="1"/>
          <p:nvPr/>
        </p:nvSpPr>
        <p:spPr>
          <a:xfrm>
            <a:off x="512576" y="6489577"/>
            <a:ext cx="313023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500"/>
              </a:spcBef>
              <a:defRPr sz="1866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2. MINIMALNI UVJETI</a:t>
            </a:r>
            <a:endParaRPr>
              <a:solidFill>
                <a:srgbClr val="000000"/>
              </a:solidFill>
            </a:endParaRPr>
          </a:p>
          <a:p>
            <a:pPr defTabSz="457200">
              <a:spcBef>
                <a:spcPts val="1500"/>
              </a:spcBef>
              <a:defRPr sz="1733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2.1. SIGURNOST GOSTA I OSOBLJA</a:t>
            </a:r>
            <a:endParaRPr>
              <a:solidFill>
                <a:srgbClr val="000000"/>
              </a:solidFill>
            </a:endParaRPr>
          </a:p>
          <a:p>
            <a:pPr defTabSz="457200">
              <a:spcBef>
                <a:spcPts val="1500"/>
              </a:spcBef>
              <a:defRPr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Članak 5.</a:t>
            </a:r>
            <a:endParaRPr>
              <a:solidFill>
                <a:srgbClr val="000000"/>
              </a:solidFill>
            </a:endParaRPr>
          </a:p>
          <a:p>
            <a:pPr algn="just" defTabSz="457200">
              <a:spcBef>
                <a:spcPts val="1500"/>
              </a:spcBef>
              <a:defRPr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(1) Objekt mora omogućiti sigurnost, funkcionalnost i udobnost sukladno kategoriji.</a:t>
            </a:r>
          </a:p>
        </p:txBody>
      </p:sp>
      <p:sp>
        <p:nvSpPr>
          <p:cNvPr id="183" name="MINISTARSTVO TURIZMA…"/>
          <p:cNvSpPr txBox="1"/>
          <p:nvPr/>
        </p:nvSpPr>
        <p:spPr>
          <a:xfrm>
            <a:off x="512576" y="3343325"/>
            <a:ext cx="3130231" cy="29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500"/>
              </a:spcBef>
              <a:defRPr sz="2400" b="1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MINISTARSTVO TURIZMA</a:t>
            </a:r>
          </a:p>
          <a:p>
            <a:pPr defTabSz="457200">
              <a:spcBef>
                <a:spcPts val="1500"/>
              </a:spcBef>
              <a:defRPr sz="2400" b="1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PRAVILNIK</a:t>
            </a:r>
            <a:endParaRPr>
              <a:solidFill>
                <a:srgbClr val="000000"/>
              </a:solidFill>
            </a:endParaRPr>
          </a:p>
          <a:p>
            <a:pPr defTabSz="457200">
              <a:spcBef>
                <a:spcPts val="1500"/>
              </a:spcBef>
              <a:defRPr sz="1866" b="1">
                <a:solidFill>
                  <a:srgbClr val="6666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 RAZVRSTAVANJU I KATEGORIZACIJI UGOSTITELJSKIH OBJEKATA IZ SKUPINE KAMPOVI</a:t>
            </a:r>
          </a:p>
        </p:txBody>
      </p:sp>
      <p:pic>
        <p:nvPicPr>
          <p:cNvPr id="184" name="pomorsko3.png" descr="pomorsko3.png"/>
          <p:cNvPicPr>
            <a:picLocks noChangeAspect="1"/>
          </p:cNvPicPr>
          <p:nvPr/>
        </p:nvPicPr>
        <p:blipFill>
          <a:blip r:embed="rId2"/>
          <a:srcRect l="26889"/>
          <a:stretch>
            <a:fillRect/>
          </a:stretch>
        </p:blipFill>
        <p:spPr>
          <a:xfrm>
            <a:off x="4115173" y="822276"/>
            <a:ext cx="11990387" cy="8109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omorsko2.png" descr="pomorsko2.png"/>
          <p:cNvPicPr>
            <a:picLocks noChangeAspect="1"/>
          </p:cNvPicPr>
          <p:nvPr/>
        </p:nvPicPr>
        <p:blipFill>
          <a:blip r:embed="rId3"/>
          <a:srcRect l="27894" t="2140" r="6555"/>
          <a:stretch>
            <a:fillRect/>
          </a:stretch>
        </p:blipFill>
        <p:spPr>
          <a:xfrm>
            <a:off x="4142574" y="810913"/>
            <a:ext cx="11016450" cy="813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omorsko1.png" descr="pomorsko1.png"/>
          <p:cNvPicPr>
            <a:picLocks noChangeAspect="1"/>
          </p:cNvPicPr>
          <p:nvPr/>
        </p:nvPicPr>
        <p:blipFill>
          <a:blip r:embed="rId4"/>
          <a:srcRect l="27373" r="5642"/>
          <a:stretch>
            <a:fillRect/>
          </a:stretch>
        </p:blipFill>
        <p:spPr>
          <a:xfrm>
            <a:off x="4102139" y="672504"/>
            <a:ext cx="11288300" cy="833244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Line"/>
          <p:cNvSpPr/>
          <p:nvPr/>
        </p:nvSpPr>
        <p:spPr>
          <a:xfrm flipV="1">
            <a:off x="3631796" y="2871092"/>
            <a:ext cx="2912883" cy="245959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8" name="GRANICA POMORSKOG…"/>
          <p:cNvSpPr txBox="1"/>
          <p:nvPr/>
        </p:nvSpPr>
        <p:spPr>
          <a:xfrm>
            <a:off x="628761" y="2991752"/>
            <a:ext cx="3130231" cy="140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500"/>
              </a:spcBef>
              <a:defRPr sz="2400" b="1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GRANICA </a:t>
            </a:r>
            <a:r>
              <a:rPr lang="en-US"/>
              <a:t>POMORSKOG</a:t>
            </a:r>
          </a:p>
          <a:p>
            <a:pPr defTabSz="457200">
              <a:spcBef>
                <a:spcPts val="1500"/>
              </a:spcBef>
              <a:defRPr sz="2400" b="1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DOBRA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F2E615-7DA9-AEA1-C59E-B0E8DE820B69}"/>
              </a:ext>
            </a:extLst>
          </p:cNvPr>
          <p:cNvSpPr txBox="1"/>
          <p:nvPr/>
        </p:nvSpPr>
        <p:spPr>
          <a:xfrm>
            <a:off x="821043" y="2248617"/>
            <a:ext cx="274319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/>
              <a:t>PLANIRANA SITUACIJA</a:t>
            </a:r>
            <a:endParaRPr lang="en-US" sz="24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  <p:bldP spid="182" grpId="1" animBg="1" advAuto="0"/>
      <p:bldP spid="183" grpId="0" animBg="1" advAuto="0"/>
      <p:bldP spid="183" grpId="1" animBg="1" advAuto="0"/>
      <p:bldP spid="186" grpId="0" animBg="1" advAuto="0"/>
      <p:bldP spid="187" grpId="0" animBg="1" advAuto="0"/>
      <p:bldP spid="18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2K_Kamp Dragočaj prikazi-1.png" descr="2K_Kamp Dragočaj prikazi-1.png"/>
          <p:cNvPicPr>
            <a:picLocks noChangeAspect="1"/>
          </p:cNvPicPr>
          <p:nvPr/>
        </p:nvPicPr>
        <p:blipFill>
          <a:blip r:embed="rId2"/>
          <a:srcRect t="4912"/>
          <a:stretch>
            <a:fillRect/>
          </a:stretch>
        </p:blipFill>
        <p:spPr>
          <a:xfrm>
            <a:off x="-941785" y="894221"/>
            <a:ext cx="14888334" cy="827895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ADRŽAJ"/>
          <p:cNvSpPr txBox="1">
            <a:spLocks noGrp="1"/>
          </p:cNvSpPr>
          <p:nvPr>
            <p:ph type="title" idx="4294967295"/>
          </p:nvPr>
        </p:nvSpPr>
        <p:spPr>
          <a:xfrm>
            <a:off x="601195" y="110937"/>
            <a:ext cx="5635116" cy="2480384"/>
          </a:xfrm>
          <a:prstGeom prst="rect">
            <a:avLst/>
          </a:prstGeom>
        </p:spPr>
        <p:txBody>
          <a:bodyPr/>
          <a:lstStyle/>
          <a:p>
            <a:r>
              <a:t>SADRŽAJ</a:t>
            </a:r>
          </a:p>
        </p:txBody>
      </p:sp>
      <p:sp>
        <p:nvSpPr>
          <p:cNvPr id="192" name="Circle"/>
          <p:cNvSpPr/>
          <p:nvPr/>
        </p:nvSpPr>
        <p:spPr>
          <a:xfrm>
            <a:off x="830086" y="2004453"/>
            <a:ext cx="5177334" cy="5177334"/>
          </a:xfrm>
          <a:prstGeom prst="ellipse">
            <a:avLst/>
          </a:prstGeom>
          <a:solidFill>
            <a:srgbClr val="ED220D">
              <a:alpha val="530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3" name="KAMP…"/>
          <p:cNvSpPr txBox="1"/>
          <p:nvPr/>
        </p:nvSpPr>
        <p:spPr>
          <a:xfrm>
            <a:off x="1942912" y="3636608"/>
            <a:ext cx="5635117" cy="248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KAMP 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PARCELE</a:t>
            </a:r>
          </a:p>
        </p:txBody>
      </p:sp>
      <p:pic>
        <p:nvPicPr>
          <p:cNvPr id="194" name="2K_Kamp Dragočaj prikazi-10.jpg" descr="2K_Kamp Dragočaj prikazi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1404" y="-100623"/>
            <a:ext cx="18698024" cy="9860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2" grpId="0" animBg="1" advAuto="0"/>
      <p:bldP spid="193" grpId="0" animBg="1" advAuto="0"/>
      <p:bldP spid="194" grpId="0" animBg="1" advAuto="0"/>
      <p:bldP spid="194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ADRŽAJ"/>
          <p:cNvSpPr txBox="1">
            <a:spLocks noGrp="1"/>
          </p:cNvSpPr>
          <p:nvPr>
            <p:ph type="title" idx="4294967295"/>
          </p:nvPr>
        </p:nvSpPr>
        <p:spPr>
          <a:xfrm>
            <a:off x="601195" y="95177"/>
            <a:ext cx="5635116" cy="2480384"/>
          </a:xfrm>
          <a:prstGeom prst="rect">
            <a:avLst/>
          </a:prstGeom>
        </p:spPr>
        <p:txBody>
          <a:bodyPr/>
          <a:lstStyle/>
          <a:p>
            <a:r>
              <a:t>SADRŽAJ</a:t>
            </a:r>
          </a:p>
        </p:txBody>
      </p:sp>
      <p:sp>
        <p:nvSpPr>
          <p:cNvPr id="197" name="Circle"/>
          <p:cNvSpPr/>
          <p:nvPr/>
        </p:nvSpPr>
        <p:spPr>
          <a:xfrm>
            <a:off x="139854" y="2288133"/>
            <a:ext cx="5177334" cy="5177334"/>
          </a:xfrm>
          <a:prstGeom prst="ellipse">
            <a:avLst/>
          </a:prstGeom>
          <a:solidFill>
            <a:srgbClr val="ED220D">
              <a:alpha val="5304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8" name="KAMP…"/>
          <p:cNvSpPr txBox="1"/>
          <p:nvPr/>
        </p:nvSpPr>
        <p:spPr>
          <a:xfrm>
            <a:off x="1117661" y="4013570"/>
            <a:ext cx="5635117" cy="248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KAMP </a:t>
            </a:r>
          </a:p>
          <a:p>
            <a: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pPr>
            <a:r>
              <a:t>PARCELE</a:t>
            </a:r>
          </a:p>
        </p:txBody>
      </p:sp>
      <p:pic>
        <p:nvPicPr>
          <p:cNvPr id="199" name="2K_Kamp Dragočaj prikazi-1.png" descr="2K_Kamp Dragočaj prikazi-1.png"/>
          <p:cNvPicPr>
            <a:picLocks noChangeAspect="1"/>
          </p:cNvPicPr>
          <p:nvPr/>
        </p:nvPicPr>
        <p:blipFill>
          <a:blip r:embed="rId2"/>
          <a:srcRect t="4912"/>
          <a:stretch>
            <a:fillRect/>
          </a:stretch>
        </p:blipFill>
        <p:spPr>
          <a:xfrm>
            <a:off x="-941785" y="894221"/>
            <a:ext cx="14888334" cy="827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2K_Kamp Dragočaj prikazi-10.jpg" descr="2K_Kamp Dragočaj prikazi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3" y="8312973"/>
            <a:ext cx="2724868" cy="1436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 advAuto="0"/>
      <p:bldP spid="198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Microsoft Office PowerPoint</Application>
  <PresentationFormat>Prilagođeno</PresentationFormat>
  <Paragraphs>67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5" baseType="lpstr">
      <vt:lpstr>Arial</vt:lpstr>
      <vt:lpstr>Calibri</vt:lpstr>
      <vt:lpstr>Helvetica</vt:lpstr>
      <vt:lpstr>Helvetica Neue</vt:lpstr>
      <vt:lpstr>Helvetica Neue Medium</vt:lpstr>
      <vt:lpstr>Tahoma</vt:lpstr>
      <vt:lpstr>Tahoma Bold</vt:lpstr>
      <vt:lpstr>21_BasicWhite</vt:lpstr>
      <vt:lpstr>ZONA DRAGOČAJ</vt:lpstr>
      <vt:lpstr>Prostorni plan  Zadarske  županije</vt:lpstr>
      <vt:lpstr>Prostorni plan  Grada  Zadra</vt:lpstr>
      <vt:lpstr>Prostorni plan  Grada  Zadra</vt:lpstr>
      <vt:lpstr>Zona Dragočaj</vt:lpstr>
      <vt:lpstr>Zona Dragočaj</vt:lpstr>
      <vt:lpstr>Kamp Dragočaj</vt:lpstr>
      <vt:lpstr>SADRŽAJ</vt:lpstr>
      <vt:lpstr>SADRŽAJ</vt:lpstr>
      <vt:lpstr>SADRŽAJ</vt:lpstr>
      <vt:lpstr>SADRŽAJ</vt:lpstr>
      <vt:lpstr>SADRŽAJ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ZONA DRAGOČAJ</dc:title>
  <dc:creator>Eta Dukić</dc:creator>
  <cp:lastModifiedBy>Eta Dukić</cp:lastModifiedBy>
  <cp:revision>141</cp:revision>
  <dcterms:modified xsi:type="dcterms:W3CDTF">2023-10-10T12:42:51Z</dcterms:modified>
</cp:coreProperties>
</file>